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61" r:id="rId4"/>
    <p:sldId id="321" r:id="rId5"/>
    <p:sldId id="301" r:id="rId6"/>
    <p:sldId id="303" r:id="rId7"/>
    <p:sldId id="302" r:id="rId8"/>
    <p:sldId id="328" r:id="rId9"/>
    <p:sldId id="304" r:id="rId10"/>
    <p:sldId id="306" r:id="rId11"/>
    <p:sldId id="322" r:id="rId12"/>
    <p:sldId id="257" r:id="rId13"/>
    <p:sldId id="259" r:id="rId14"/>
    <p:sldId id="260" r:id="rId15"/>
    <p:sldId id="305" r:id="rId16"/>
    <p:sldId id="307" r:id="rId17"/>
    <p:sldId id="356" r:id="rId18"/>
    <p:sldId id="308" r:id="rId19"/>
    <p:sldId id="309" r:id="rId20"/>
    <p:sldId id="310" r:id="rId21"/>
    <p:sldId id="311" r:id="rId22"/>
    <p:sldId id="314" r:id="rId23"/>
    <p:sldId id="312" r:id="rId24"/>
    <p:sldId id="313" r:id="rId25"/>
    <p:sldId id="315" r:id="rId26"/>
    <p:sldId id="316" r:id="rId27"/>
    <p:sldId id="317" r:id="rId28"/>
    <p:sldId id="318" r:id="rId29"/>
    <p:sldId id="319" r:id="rId30"/>
    <p:sldId id="320" r:id="rId31"/>
    <p:sldId id="323" r:id="rId32"/>
    <p:sldId id="324" r:id="rId33"/>
    <p:sldId id="325" r:id="rId34"/>
    <p:sldId id="354" r:id="rId35"/>
    <p:sldId id="326" r:id="rId36"/>
    <p:sldId id="327" r:id="rId37"/>
    <p:sldId id="353" r:id="rId38"/>
    <p:sldId id="358" r:id="rId39"/>
    <p:sldId id="357" r:id="rId40"/>
    <p:sldId id="329" r:id="rId41"/>
    <p:sldId id="330" r:id="rId42"/>
    <p:sldId id="331" r:id="rId43"/>
    <p:sldId id="352" r:id="rId44"/>
    <p:sldId id="332" r:id="rId45"/>
    <p:sldId id="355" r:id="rId46"/>
    <p:sldId id="350" r:id="rId47"/>
    <p:sldId id="35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4B05-3A24-4291-A781-AF32975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3BFE5-F382-4545-883C-FE995A665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11D92-62D5-45F0-8670-FC79FC39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7321-0B84-4508-97F1-3F2BDC65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8109-FF03-40D9-A823-52C5E7F5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2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0D72-7839-4E2A-8F6A-806D6D5A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C9B1-3D9E-4745-AC67-A9AF43DFD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A09EE-876D-4D47-BA26-DE4475B6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5F56C-1235-42E5-9711-D56531C3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54BE-DF63-49AF-BD4A-4F81B43B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9C168-6933-4546-9DAA-837481B6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8F66D-C772-4CD2-B143-67E54C89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22B4-8AF2-49C5-99B8-433320D9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B8285-FA87-4AB6-BEDB-C303C2F4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2AD7-BC19-407F-939B-6B68891D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7FFB-597F-4C37-8CC1-BB8F7D22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06AA-6DD9-453C-9DC3-DFFE4462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81EF-25CF-4AA6-83C6-8227107F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77CA-4569-4F9A-AE85-FE342ABA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989DA-383B-43D1-A8B0-17533C33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2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1ED5-29D0-4A4F-87F3-4A1B84CB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C3925-A323-4B02-8BF8-B2AE4B398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AEFF-79F1-45F2-87AC-5CA6FD60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2C0A4-BE6C-41FE-B6BD-A6E6D8E7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BCD78-972D-4E6C-8711-2930D9EC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040D-C35E-4DD7-AF84-99C8331A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78DD-B534-4C1A-BD34-AB3EEDCE0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8FC00-F7EA-46A1-A7F2-22E0F92AB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87851-9DDF-4537-A2F7-538D64BE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99141-B3CB-43DA-BC96-655BE36E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5203C-2B35-4DCA-AC11-CD3DECE7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EC62-CCD4-4D4E-AE42-CB3B39E6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FE632-A367-464D-807A-755E9784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8B7EB-ECD9-4452-98C4-CCA5EE314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F3FDF-E300-4C9C-9F15-39CCDA20A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5E5C-B257-4EC8-9BD5-3743D84F4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AEB94-669D-40F6-9923-5DE1AA57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232B7-991F-48FB-BB26-5983D656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4A203-5594-4688-9D94-60E58E6B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8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2F4A-0F9F-4406-9CF8-9E551DD7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9BFCE-FEBC-4B29-9C65-0BD99BF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431C-7317-4239-859E-BC107D37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2DC99-29C7-4213-AD06-8A5ED914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74321-F7BB-40F2-99BE-A6BEFC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658-3ECD-43AC-B683-BB28910C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20B3-E2EA-458C-B25A-2377F16A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335B-59F8-4912-9E06-93BD517B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0B96-3F7F-41A5-9B6B-07A373E3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2AE3D-E900-4D2F-B737-E5DB1D4AF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1342-79D1-453E-BA52-2CF44976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6B128-193C-4C61-B601-D4CE4D10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66F1D-C624-4707-A1DF-8670F71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D106-9719-48A1-9691-D5F1CA55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9067E-811C-40EB-93CC-51FDEDCB8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68337-5F3A-4D32-8B9F-1D9DC749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47AF4-A490-415D-9CF3-039B8251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E3688-1D2D-4471-A2C3-D4771402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9801D-17F6-4728-88AA-85CD14F0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16C9F-2627-4541-80CD-BF9A52A2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2A607-D6FD-4481-93B2-DE5B5727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2C58C-2F9B-45C8-8A91-F22511055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FC65-606F-4741-9B24-075F4F9447DA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F29A8-10AB-4123-9F6D-FDA815CB4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C0BF-FE4E-473D-A135-EB1C8AE0F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6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8113"/>
            <a:ext cx="9144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Python QML Arduino GUI</a:t>
            </a:r>
            <a:br>
              <a:rPr lang="en-US" sz="4800" dirty="0"/>
            </a:br>
            <a:r>
              <a:rPr lang="en-US" sz="4800" dirty="0"/>
              <a:t>Practical Training Handout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  <a:p>
            <a:r>
              <a:rPr lang="en-US" dirty="0" err="1"/>
              <a:t>Diky</a:t>
            </a:r>
            <a:r>
              <a:rPr lang="en-US" dirty="0"/>
              <a:t> Zakaria, M. T.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1071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 STUDI MEKATRONIKA DAN KECERDASAN BUATAN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UPI KAMPUS DAERAH PURWAKARTA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AGUSTUS 2022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D665-BAEF-477D-B1D1-01809106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08BF-77D3-4480-A6B6-41EB1076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3939"/>
            <a:ext cx="10515600" cy="4789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Ardumeka</a:t>
            </a:r>
            <a:r>
              <a:rPr lang="en-US" dirty="0"/>
              <a:t> PID GUI</a:t>
            </a:r>
          </a:p>
        </p:txBody>
      </p:sp>
      <p:pic>
        <p:nvPicPr>
          <p:cNvPr id="3074" name="Picture 2" descr="Keterangan foto tidak tersedia.">
            <a:extLst>
              <a:ext uri="{FF2B5EF4-FFF2-40B4-BE49-F238E27FC236}">
                <a16:creationId xmlns:a16="http://schemas.microsoft.com/office/drawing/2014/main" id="{EE11C942-D1EC-4037-BEA5-17AA56B4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7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15DB-7284-4F58-8FB3-3DD99E60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4955"/>
            <a:ext cx="10515600" cy="622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 On progress : </a:t>
            </a:r>
            <a:r>
              <a:rPr lang="en-US" dirty="0" err="1"/>
              <a:t>ReNI</a:t>
            </a:r>
            <a:r>
              <a:rPr lang="en-US" dirty="0"/>
              <a:t> (Reliable Nearest Interpreter)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3C2D0-C34B-4EFA-AC2B-92D06F9F75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FD7EE-746C-4779-BC3D-8A89C35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6" y="1477108"/>
            <a:ext cx="9672864" cy="54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ADC-E672-4860-861A-6D0F6B6E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GUI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7DBE9-815C-4F61-9F57-D7FBEBB6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1" y="2107574"/>
            <a:ext cx="6533886" cy="37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5A821-D6A5-4657-BD5C-D05D9AB97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68" y="1977378"/>
            <a:ext cx="8095664" cy="40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858B-D938-45EA-8D1B-5DD054A4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GUI</a:t>
            </a:r>
          </a:p>
        </p:txBody>
      </p:sp>
      <p:pic>
        <p:nvPicPr>
          <p:cNvPr id="2050" name="Picture 2" descr="Python GUI Login - Graphical Registration And Login System In Python">
            <a:extLst>
              <a:ext uri="{FF2B5EF4-FFF2-40B4-BE49-F238E27FC236}">
                <a16:creationId xmlns:a16="http://schemas.microsoft.com/office/drawing/2014/main" id="{BA21E86D-249E-495F-9C73-A6338DD9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9" y="1915924"/>
            <a:ext cx="3667142" cy="25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524F5-AC45-4F24-8F5A-104C42F9719D}"/>
              </a:ext>
            </a:extLst>
          </p:cNvPr>
          <p:cNvSpPr txBox="1"/>
          <p:nvPr/>
        </p:nvSpPr>
        <p:spPr>
          <a:xfrm>
            <a:off x="992944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1026" name="Picture 2" descr="Mr B">
            <a:extLst>
              <a:ext uri="{FF2B5EF4-FFF2-40B4-BE49-F238E27FC236}">
                <a16:creationId xmlns:a16="http://schemas.microsoft.com/office/drawing/2014/main" id="{2323A93D-8E87-40A4-97C5-A80DF0F7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81" y="1614885"/>
            <a:ext cx="3438637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1C8E0-4C06-446D-9CA2-D93571D2BE9F}"/>
              </a:ext>
            </a:extLst>
          </p:cNvPr>
          <p:cNvSpPr txBox="1"/>
          <p:nvPr/>
        </p:nvSpPr>
        <p:spPr>
          <a:xfrm>
            <a:off x="522482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PySimpleGUI</a:t>
            </a:r>
            <a:endParaRPr lang="en-US" dirty="0"/>
          </a:p>
        </p:txBody>
      </p:sp>
      <p:pic>
        <p:nvPicPr>
          <p:cNvPr id="1028" name="Picture 4" descr="GitHub - seanwu1105/pyqt5-qtquick2-example: A sample of QtQuick 2 providing  material and fluent design themes in PyQt5.">
            <a:extLst>
              <a:ext uri="{FF2B5EF4-FFF2-40B4-BE49-F238E27FC236}">
                <a16:creationId xmlns:a16="http://schemas.microsoft.com/office/drawing/2014/main" id="{EC385F8A-A834-4B99-BE89-3B40BD8C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1" y="2482185"/>
            <a:ext cx="3942280" cy="189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DDE36-2274-4BF5-86E4-2BB46836280C}"/>
              </a:ext>
            </a:extLst>
          </p:cNvPr>
          <p:cNvSpPr txBox="1"/>
          <p:nvPr/>
        </p:nvSpPr>
        <p:spPr>
          <a:xfrm>
            <a:off x="842185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PyQt</a:t>
            </a:r>
            <a:r>
              <a:rPr lang="en-US" dirty="0"/>
              <a:t> QML</a:t>
            </a:r>
          </a:p>
        </p:txBody>
      </p:sp>
    </p:spTree>
    <p:extLst>
      <p:ext uri="{BB962C8B-B14F-4D97-AF65-F5344CB8AC3E}">
        <p14:creationId xmlns:p14="http://schemas.microsoft.com/office/powerpoint/2010/main" val="74599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E845-AA75-454C-BC6B-B017BD20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" y="0"/>
            <a:ext cx="10515600" cy="1325563"/>
          </a:xfrm>
        </p:spPr>
        <p:txBody>
          <a:bodyPr/>
          <a:lstStyle/>
          <a:p>
            <a:r>
              <a:rPr lang="en-US" dirty="0"/>
              <a:t>Today Workshop Project with PyQt5</a:t>
            </a:r>
          </a:p>
        </p:txBody>
      </p:sp>
      <p:pic>
        <p:nvPicPr>
          <p:cNvPr id="4098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<a:extLst>
              <a:ext uri="{FF2B5EF4-FFF2-40B4-BE49-F238E27FC236}">
                <a16:creationId xmlns:a16="http://schemas.microsoft.com/office/drawing/2014/main" id="{C02F590C-B454-4CF8-BB4E-AC8B624EE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647092" y="1027906"/>
            <a:ext cx="8897815" cy="57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956E-D7E3-41B0-B2E3-FBC4A38D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77328-4EA6-43CC-8646-ACD7EEAF1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356973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13F3D-7197-489C-8B38-A2940AF4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254624" y="3498579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C7D55B6-9AEF-4941-9E05-7681E40DC7AF}"/>
              </a:ext>
            </a:extLst>
          </p:cNvPr>
          <p:cNvSpPr/>
          <p:nvPr/>
        </p:nvSpPr>
        <p:spPr>
          <a:xfrm>
            <a:off x="3108960" y="4218499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0CA00D-9233-41BF-BFDD-274FB55D48B8}"/>
              </a:ext>
            </a:extLst>
          </p:cNvPr>
          <p:cNvSpPr/>
          <p:nvPr/>
        </p:nvSpPr>
        <p:spPr>
          <a:xfrm rot="10800000">
            <a:off x="3108960" y="4754563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3688-3E2B-4161-B453-F9F7E52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727E8-2F88-4FA7-B360-489CE1D54792}"/>
              </a:ext>
            </a:extLst>
          </p:cNvPr>
          <p:cNvSpPr/>
          <p:nvPr/>
        </p:nvSpPr>
        <p:spPr>
          <a:xfrm>
            <a:off x="1016000" y="2467429"/>
            <a:ext cx="1553029" cy="58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6B39F-D488-43AC-8D49-790064C6D630}"/>
              </a:ext>
            </a:extLst>
          </p:cNvPr>
          <p:cNvSpPr/>
          <p:nvPr/>
        </p:nvSpPr>
        <p:spPr>
          <a:xfrm>
            <a:off x="2743200" y="2467429"/>
            <a:ext cx="5326743" cy="580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A9E0F-C176-4831-B988-E4DD64C60257}"/>
              </a:ext>
            </a:extLst>
          </p:cNvPr>
          <p:cNvSpPr/>
          <p:nvPr/>
        </p:nvSpPr>
        <p:spPr>
          <a:xfrm>
            <a:off x="8244114" y="2467429"/>
            <a:ext cx="3109686" cy="580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F86D2-4AAB-4644-801A-8FB1520D87D6}"/>
              </a:ext>
            </a:extLst>
          </p:cNvPr>
          <p:cNvSpPr txBox="1"/>
          <p:nvPr/>
        </p:nvSpPr>
        <p:spPr>
          <a:xfrm>
            <a:off x="3990340" y="5254171"/>
            <a:ext cx="470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: 120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D5AB2-86C3-4258-9CA9-3862EDAFD663}"/>
              </a:ext>
            </a:extLst>
          </p:cNvPr>
          <p:cNvSpPr txBox="1"/>
          <p:nvPr/>
        </p:nvSpPr>
        <p:spPr>
          <a:xfrm>
            <a:off x="376283" y="3321317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minutes preparation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EB02-9AFF-481D-993C-0B42102C0C52}"/>
              </a:ext>
            </a:extLst>
          </p:cNvPr>
          <p:cNvSpPr txBox="1"/>
          <p:nvPr/>
        </p:nvSpPr>
        <p:spPr>
          <a:xfrm>
            <a:off x="8382726" y="3154959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30 minutes </a:t>
            </a:r>
            <a:r>
              <a:rPr lang="en-US" dirty="0" err="1"/>
              <a:t>QnA</a:t>
            </a:r>
            <a:r>
              <a:rPr lang="en-US" dirty="0"/>
              <a:t> and debug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A8551-0F12-437E-A81F-B9F5E7AD85A1}"/>
              </a:ext>
            </a:extLst>
          </p:cNvPr>
          <p:cNvSpPr txBox="1"/>
          <p:nvPr/>
        </p:nvSpPr>
        <p:spPr>
          <a:xfrm>
            <a:off x="3990340" y="1894392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75 minutes practice </a:t>
            </a:r>
          </a:p>
        </p:txBody>
      </p:sp>
    </p:spTree>
    <p:extLst>
      <p:ext uri="{BB962C8B-B14F-4D97-AF65-F5344CB8AC3E}">
        <p14:creationId xmlns:p14="http://schemas.microsoft.com/office/powerpoint/2010/main" val="119799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37C-528C-418A-A756-CF0E6D7C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234C9-B58E-49CD-AD38-BEECF24B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Software Installation</a:t>
            </a:r>
          </a:p>
          <a:p>
            <a:r>
              <a:rPr lang="en-US" dirty="0"/>
              <a:t>Notepad++</a:t>
            </a:r>
          </a:p>
          <a:p>
            <a:r>
              <a:rPr lang="en-US" dirty="0" err="1"/>
              <a:t>Thonny</a:t>
            </a:r>
            <a:r>
              <a:rPr lang="en-US" dirty="0"/>
              <a:t> IDE</a:t>
            </a:r>
          </a:p>
          <a:p>
            <a:pPr marL="0" indent="0">
              <a:buNone/>
            </a:pPr>
            <a:r>
              <a:rPr lang="en-US" dirty="0"/>
              <a:t>	- PyQt5 Library </a:t>
            </a:r>
          </a:p>
          <a:p>
            <a:r>
              <a:rPr lang="en-US" dirty="0"/>
              <a:t>Arduino IDE</a:t>
            </a:r>
          </a:p>
          <a:p>
            <a:r>
              <a:rPr lang="en-US" dirty="0"/>
              <a:t>CH340 Driver</a:t>
            </a:r>
          </a:p>
        </p:txBody>
      </p:sp>
    </p:spTree>
    <p:extLst>
      <p:ext uri="{BB962C8B-B14F-4D97-AF65-F5344CB8AC3E}">
        <p14:creationId xmlns:p14="http://schemas.microsoft.com/office/powerpoint/2010/main" val="1855153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5AF-44FC-4F3F-9ED7-9B93C3D9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780E4-1ECE-4B01-94C8-2BC19DC93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1682847" y="1690688"/>
            <a:ext cx="8826305" cy="49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400" dirty="0"/>
              <a:t>Name : Muhammad </a:t>
            </a:r>
            <a:r>
              <a:rPr lang="en-US" sz="2400" dirty="0" err="1"/>
              <a:t>Husni</a:t>
            </a:r>
            <a:r>
              <a:rPr lang="en-US" sz="2400" dirty="0"/>
              <a:t> </a:t>
            </a:r>
            <a:r>
              <a:rPr lang="en-US" sz="2400" dirty="0" err="1"/>
              <a:t>Muttaqin</a:t>
            </a:r>
            <a:r>
              <a:rPr lang="en-US" sz="2400" dirty="0"/>
              <a:t>, S. Pd. </a:t>
            </a:r>
          </a:p>
          <a:p>
            <a:r>
              <a:rPr lang="en-US" sz="2400" dirty="0"/>
              <a:t>Birth date : 5 June 1998</a:t>
            </a:r>
          </a:p>
          <a:p>
            <a:r>
              <a:rPr lang="en-US" sz="2400" dirty="0"/>
              <a:t>Hometown : Bandung</a:t>
            </a:r>
          </a:p>
          <a:p>
            <a:r>
              <a:rPr lang="en-US" sz="2400" dirty="0"/>
              <a:t>Current Job : python programmer at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and part time teacher</a:t>
            </a:r>
          </a:p>
          <a:p>
            <a:r>
              <a:rPr lang="en-US" sz="2400" dirty="0"/>
              <a:t>Experiences :</a:t>
            </a:r>
          </a:p>
          <a:p>
            <a:pPr marL="0" indent="0">
              <a:buNone/>
            </a:pPr>
            <a:r>
              <a:rPr lang="en-US" sz="2400" dirty="0"/>
              <a:t> - 2019 - 2020 : Dynamics Positioning System engineer  on cable ship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- 2021 - 2022  : Electronics and control system engineer for Vent-I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Automa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- 2022 – now : Python Programmer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64" y="433228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6706-84B9-4F0E-B266-428EB191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CODE FIRST TO MAKE SURE PREPARATION DONE PERFECTLY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68CE7-4B0F-4D30-8333-AC4E5EA54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722098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EFA3C-CB50-4040-BE02-853FA990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493072" y="3863704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74F736-16CA-4479-9D66-BE35C2EA4C92}"/>
              </a:ext>
            </a:extLst>
          </p:cNvPr>
          <p:cNvSpPr/>
          <p:nvPr/>
        </p:nvSpPr>
        <p:spPr>
          <a:xfrm>
            <a:off x="3108960" y="4583624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204D99-C4E5-4AA7-9BE6-AA638B58DEE7}"/>
              </a:ext>
            </a:extLst>
          </p:cNvPr>
          <p:cNvSpPr/>
          <p:nvPr/>
        </p:nvSpPr>
        <p:spPr>
          <a:xfrm rot="10800000">
            <a:off x="3108960" y="5119688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AD70346-5776-4C7D-B6C9-EA6F4BAB2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14902" y="1832480"/>
            <a:ext cx="3611050" cy="232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5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6337-6655-44E2-B628-9BC3DF20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PyQt5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5768-8B22-4E7F-8FC3-34B87AC6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add windows</a:t>
            </a:r>
          </a:p>
          <a:p>
            <a:pPr marL="0" indent="0">
              <a:buNone/>
            </a:pPr>
            <a:r>
              <a:rPr lang="en-US" dirty="0"/>
              <a:t>2 add text</a:t>
            </a:r>
          </a:p>
          <a:p>
            <a:pPr marL="0" indent="0">
              <a:buNone/>
            </a:pPr>
            <a:r>
              <a:rPr lang="en-US" dirty="0"/>
              <a:t>3 Add button</a:t>
            </a:r>
          </a:p>
          <a:p>
            <a:pPr marL="0" indent="0">
              <a:buNone/>
            </a:pPr>
            <a:r>
              <a:rPr lang="en-US" dirty="0"/>
              <a:t>4 Add slider</a:t>
            </a:r>
          </a:p>
          <a:p>
            <a:pPr marL="0" indent="0">
              <a:buNone/>
            </a:pPr>
            <a:r>
              <a:rPr lang="en-US" dirty="0"/>
              <a:t>5 Add image</a:t>
            </a:r>
          </a:p>
          <a:p>
            <a:pPr marL="0" indent="0">
              <a:buNone/>
            </a:pPr>
            <a:r>
              <a:rPr lang="en-US" dirty="0"/>
              <a:t>6 Add gauge and circular gauge</a:t>
            </a:r>
          </a:p>
          <a:p>
            <a:pPr marL="0" indent="0">
              <a:buNone/>
            </a:pPr>
            <a:r>
              <a:rPr lang="en-US" dirty="0"/>
              <a:t>7 Integrate python and </a:t>
            </a:r>
            <a:r>
              <a:rPr lang="en-US" dirty="0" err="1"/>
              <a:t>qml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 Serial data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17066C-A515-4261-9823-CA4AF34DC13C}"/>
              </a:ext>
            </a:extLst>
          </p:cNvPr>
          <p:cNvGrpSpPr/>
          <p:nvPr/>
        </p:nvGrpSpPr>
        <p:grpSpPr>
          <a:xfrm>
            <a:off x="5546476" y="1412303"/>
            <a:ext cx="6547049" cy="4410623"/>
            <a:chOff x="5644950" y="1918740"/>
            <a:chExt cx="6547049" cy="4410623"/>
          </a:xfrm>
        </p:grpSpPr>
        <p:pic>
          <p:nvPicPr>
            <p:cNvPr id="4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  <a:extLst>
                <a:ext uri="{FF2B5EF4-FFF2-40B4-BE49-F238E27FC236}">
                  <a16:creationId xmlns:a16="http://schemas.microsoft.com/office/drawing/2014/main" id="{82F72005-9C89-4C95-82B2-AF30CBED7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9" t="3465" r="13750" b="13009"/>
            <a:stretch/>
          </p:blipFill>
          <p:spPr bwMode="auto">
            <a:xfrm>
              <a:off x="5644950" y="2116479"/>
              <a:ext cx="6547049" cy="421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F4203B-463B-4D74-BA47-64EDA5728AB2}"/>
                </a:ext>
              </a:extLst>
            </p:cNvPr>
            <p:cNvSpPr/>
            <p:nvPr/>
          </p:nvSpPr>
          <p:spPr>
            <a:xfrm>
              <a:off x="8048847" y="191874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CCF886-7B76-4F2B-B76B-40AD0D8B2D90}"/>
                </a:ext>
              </a:extLst>
            </p:cNvPr>
            <p:cNvSpPr/>
            <p:nvPr/>
          </p:nvSpPr>
          <p:spPr>
            <a:xfrm>
              <a:off x="10420846" y="2235027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8D6E3-9A46-4940-8F64-32619E59BC44}"/>
                </a:ext>
              </a:extLst>
            </p:cNvPr>
            <p:cNvSpPr/>
            <p:nvPr/>
          </p:nvSpPr>
          <p:spPr>
            <a:xfrm>
              <a:off x="10254998" y="342900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972A7-4BA3-4AED-AC75-B0A831427E05}"/>
                </a:ext>
              </a:extLst>
            </p:cNvPr>
            <p:cNvSpPr/>
            <p:nvPr/>
          </p:nvSpPr>
          <p:spPr>
            <a:xfrm>
              <a:off x="7453425" y="544166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1D6B5-5D8D-4BC7-8EE5-F615B9EDB607}"/>
                </a:ext>
              </a:extLst>
            </p:cNvPr>
            <p:cNvSpPr/>
            <p:nvPr/>
          </p:nvSpPr>
          <p:spPr>
            <a:xfrm>
              <a:off x="6650196" y="227125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84178A-A467-4291-B0D2-8CC17C6E7BCB}"/>
                </a:ext>
              </a:extLst>
            </p:cNvPr>
            <p:cNvSpPr/>
            <p:nvPr/>
          </p:nvSpPr>
          <p:spPr>
            <a:xfrm>
              <a:off x="7343919" y="3595392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CD7C79-2D93-458E-BC36-B9907901D7D0}"/>
                </a:ext>
              </a:extLst>
            </p:cNvPr>
            <p:cNvSpPr/>
            <p:nvPr/>
          </p:nvSpPr>
          <p:spPr>
            <a:xfrm>
              <a:off x="11678094" y="366697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537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E243-5005-4EC4-8F3F-49641B30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B9B-751F-43B5-9EEB-4B2D5125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py</a:t>
            </a:r>
            <a:r>
              <a:rPr lang="en-US" sz="6000" dirty="0"/>
              <a:t> 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qml</a:t>
            </a:r>
            <a:endParaRPr lang="en-US" sz="6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59C1D-81B4-4AEE-B2B0-88CEBCE2B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5200" y="1557189"/>
            <a:ext cx="7223760" cy="53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6310-5501-4904-A60E-6158D3AC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19"/>
          </a:xfrm>
        </p:spPr>
        <p:txBody>
          <a:bodyPr/>
          <a:lstStyle/>
          <a:p>
            <a:r>
              <a:rPr lang="en-US" dirty="0"/>
              <a:t>Python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55E4-1E6D-4BE0-806C-B01FDC22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5145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from PyQt5.QtCore import * </a:t>
            </a:r>
          </a:p>
          <a:p>
            <a:pPr marL="0" indent="0">
              <a:buNone/>
            </a:pPr>
            <a:r>
              <a:rPr lang="en-US" dirty="0"/>
              <a:t>from PyQt5.QtGui import * </a:t>
            </a:r>
          </a:p>
          <a:p>
            <a:pPr marL="0" indent="0">
              <a:buNone/>
            </a:pPr>
            <a:r>
              <a:rPr lang="en-US" dirty="0"/>
              <a:t>from PyQt5.QtQml import * </a:t>
            </a:r>
          </a:p>
          <a:p>
            <a:pPr marL="0" indent="0">
              <a:buNone/>
            </a:pPr>
            <a:r>
              <a:rPr lang="en-US" dirty="0"/>
              <a:t>from PyQt5.QtWidgets import *</a:t>
            </a:r>
          </a:p>
          <a:p>
            <a:pPr marL="0" indent="0">
              <a:buNone/>
            </a:pPr>
            <a:r>
              <a:rPr lang="en-US" dirty="0"/>
              <a:t>from PyQt5.QtQuick import *  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pPr marL="0" indent="0">
              <a:buNone/>
            </a:pPr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pPr marL="0" indent="0">
              <a:buNone/>
            </a:pPr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__name__ == "__main__":</a:t>
            </a:r>
          </a:p>
          <a:p>
            <a:pPr marL="0" indent="0">
              <a:buNone/>
            </a:pPr>
            <a:r>
              <a:rPr lang="en-US" dirty="0"/>
              <a:t>    main = table()</a:t>
            </a:r>
          </a:p>
        </p:txBody>
      </p:sp>
    </p:spTree>
    <p:extLst>
      <p:ext uri="{BB962C8B-B14F-4D97-AF65-F5344CB8AC3E}">
        <p14:creationId xmlns:p14="http://schemas.microsoft.com/office/powerpoint/2010/main" val="223457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5A94-21DF-44CF-A8EF-0F28CC9C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561"/>
          </a:xfrm>
        </p:spPr>
        <p:txBody>
          <a:bodyPr/>
          <a:lstStyle/>
          <a:p>
            <a:r>
              <a:rPr lang="en-US" dirty="0" err="1"/>
              <a:t>Qml</a:t>
            </a:r>
            <a:r>
              <a:rPr lang="en-US" dirty="0"/>
              <a:t>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04F6-5B08-4904-B97B-A37AD4A5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5042095" cy="486866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</a:t>
            </a:r>
            <a:r>
              <a:rPr lang="en-US" dirty="0"/>
              <a:t> 2.12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QtQuick.Window</a:t>
            </a:r>
            <a:r>
              <a:rPr lang="en-US" dirty="0"/>
              <a:t> 2.13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</a:t>
            </a:r>
            <a:r>
              <a:rPr lang="en-US" dirty="0"/>
              <a:t> 2.0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QtQuick.Controls.Styles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QtQuick.Extras.Private</a:t>
            </a:r>
            <a:r>
              <a:rPr lang="en-US" dirty="0"/>
              <a:t> 1.0</a:t>
            </a:r>
          </a:p>
          <a:p>
            <a:pPr marL="0" indent="0">
              <a:buNone/>
            </a:pPr>
            <a:r>
              <a:rPr lang="en-US" dirty="0"/>
              <a:t>Window {</a:t>
            </a:r>
          </a:p>
          <a:p>
            <a:pPr marL="0" indent="0">
              <a:buNone/>
            </a:pPr>
            <a:r>
              <a:rPr lang="en-US" dirty="0"/>
              <a:t>	id : root</a:t>
            </a:r>
          </a:p>
          <a:p>
            <a:pPr marL="0" indent="0">
              <a:buNone/>
            </a:pPr>
            <a:r>
              <a:rPr lang="en-US" dirty="0"/>
              <a:t>	width: 400</a:t>
            </a:r>
          </a:p>
          <a:p>
            <a:pPr marL="0" indent="0">
              <a:buNone/>
            </a:pPr>
            <a:r>
              <a:rPr lang="en-US" dirty="0"/>
              <a:t>	height: 400</a:t>
            </a:r>
          </a:p>
          <a:p>
            <a:pPr marL="0" indent="0">
              <a:buNone/>
            </a:pPr>
            <a:r>
              <a:rPr lang="en-US" dirty="0"/>
              <a:t>	title:"</a:t>
            </a:r>
            <a:r>
              <a:rPr lang="en-US" dirty="0" err="1"/>
              <a:t>membuat</a:t>
            </a:r>
            <a:r>
              <a:rPr lang="en-US" dirty="0"/>
              <a:t> windows"</a:t>
            </a:r>
          </a:p>
          <a:p>
            <a:pPr marL="0" indent="0">
              <a:buNone/>
            </a:pPr>
            <a:r>
              <a:rPr lang="en-US" dirty="0"/>
              <a:t>	color : "pink"</a:t>
            </a:r>
          </a:p>
          <a:p>
            <a:pPr marL="0" indent="0">
              <a:buNone/>
            </a:pPr>
            <a:r>
              <a:rPr lang="en-US" dirty="0"/>
              <a:t>    	visible: true</a:t>
            </a:r>
          </a:p>
          <a:p>
            <a:pPr marL="0" indent="0">
              <a:buNone/>
            </a:pPr>
            <a:r>
              <a:rPr lang="en-US" dirty="0"/>
              <a:t>    	//flags: </a:t>
            </a:r>
            <a:r>
              <a:rPr lang="en-US" dirty="0" err="1"/>
              <a:t>Qt.WindowMaximized</a:t>
            </a:r>
            <a:r>
              <a:rPr lang="en-US" dirty="0"/>
              <a:t> //</a:t>
            </a:r>
            <a:r>
              <a:rPr lang="en-US" dirty="0" err="1"/>
              <a:t>Qt.Dialog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9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3225-0724-4A13-9746-C3B70F8D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20BE-790C-42F4-A2FC-EA1EE5FB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Make your windows with your favorite color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62B5-7664-42EB-8AD1-54A8247D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color </a:t>
            </a:r>
            <a:r>
              <a:rPr lang="en-US" dirty="0" err="1"/>
              <a:t>pallete</a:t>
            </a:r>
            <a:endParaRPr lang="en-US" dirty="0"/>
          </a:p>
        </p:txBody>
      </p:sp>
      <p:pic>
        <p:nvPicPr>
          <p:cNvPr id="1026" name="Picture 2" descr="Color Palettes for Web, Digital, Blog &amp; Graphic Design with Hexadecimal  Codes - Wondernote">
            <a:extLst>
              <a:ext uri="{FF2B5EF4-FFF2-40B4-BE49-F238E27FC236}">
                <a16:creationId xmlns:a16="http://schemas.microsoft.com/office/drawing/2014/main" id="{A1F4B965-23BF-4791-9B52-F6BA26A6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8"/>
          <a:stretch/>
        </p:blipFill>
        <p:spPr bwMode="auto">
          <a:xfrm>
            <a:off x="1390356" y="1406769"/>
            <a:ext cx="4349261" cy="52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F69EA1-7D9D-4EEC-86CF-12701FC5CF0A}"/>
              </a:ext>
            </a:extLst>
          </p:cNvPr>
          <p:cNvSpPr/>
          <p:nvPr/>
        </p:nvSpPr>
        <p:spPr>
          <a:xfrm>
            <a:off x="6951391" y="3751124"/>
            <a:ext cx="272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color : “#FF96C5"</a:t>
            </a:r>
          </a:p>
        </p:txBody>
      </p:sp>
    </p:spTree>
    <p:extLst>
      <p:ext uri="{BB962C8B-B14F-4D97-AF65-F5344CB8AC3E}">
        <p14:creationId xmlns:p14="http://schemas.microsoft.com/office/powerpoint/2010/main" val="3915875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A21-8F01-4C6C-A233-F5DF655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text on your window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E690-0A74-4EA0-B7DA-AD9589CB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8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Text{</a:t>
            </a:r>
          </a:p>
          <a:p>
            <a:pPr marL="0" indent="0">
              <a:buNone/>
            </a:pPr>
            <a:r>
              <a:rPr lang="en-US" dirty="0"/>
              <a:t>	id : text1</a:t>
            </a:r>
          </a:p>
          <a:p>
            <a:pPr marL="0" indent="0">
              <a:buNone/>
            </a:pPr>
            <a:r>
              <a:rPr lang="en-US" dirty="0"/>
              <a:t>	x:100</a:t>
            </a:r>
          </a:p>
          <a:p>
            <a:pPr marL="0" indent="0">
              <a:buNone/>
            </a:pPr>
            <a:r>
              <a:rPr lang="en-US" dirty="0"/>
              <a:t>	y:200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text:"Hello</a:t>
            </a:r>
            <a:r>
              <a:rPr lang="en-US" dirty="0"/>
              <a:t> World"</a:t>
            </a:r>
          </a:p>
          <a:p>
            <a:pPr marL="0" indent="0">
              <a:buNone/>
            </a:pPr>
            <a:r>
              <a:rPr lang="en-US" dirty="0"/>
              <a:t>	color: "#00FF00"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font.family</a:t>
            </a:r>
            <a:r>
              <a:rPr lang="en-US" dirty="0"/>
              <a:t>  : "Comic Sans MS"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font.pixelSize</a:t>
            </a:r>
            <a:r>
              <a:rPr lang="en-US" dirty="0"/>
              <a:t>: 35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font.bold</a:t>
            </a:r>
            <a:r>
              <a:rPr lang="en-US" dirty="0"/>
              <a:t> : true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4EFAC-813C-4E25-BAC5-7AA0E3E5FA5C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YOUR NAME ON YOUR WINDOW</a:t>
            </a:r>
          </a:p>
        </p:txBody>
      </p:sp>
    </p:spTree>
    <p:extLst>
      <p:ext uri="{BB962C8B-B14F-4D97-AF65-F5344CB8AC3E}">
        <p14:creationId xmlns:p14="http://schemas.microsoft.com/office/powerpoint/2010/main" val="411909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5E2-E46E-4F4F-91F7-B98A4FFC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buttons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87AA-0F17-421A-A374-2309C1BF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Button {</a:t>
            </a:r>
          </a:p>
          <a:p>
            <a:pPr marL="0" indent="0">
              <a:buNone/>
            </a:pPr>
            <a:r>
              <a:rPr lang="en-US" dirty="0"/>
              <a:t>		id: button1</a:t>
            </a:r>
          </a:p>
          <a:p>
            <a:pPr marL="0" indent="0">
              <a:buNone/>
            </a:pPr>
            <a:r>
              <a:rPr lang="en-US" dirty="0"/>
              <a:t>		x :100</a:t>
            </a:r>
          </a:p>
          <a:p>
            <a:pPr marL="0" indent="0">
              <a:buNone/>
            </a:pPr>
            <a:r>
              <a:rPr lang="en-US" dirty="0"/>
              <a:t>		y :200</a:t>
            </a:r>
          </a:p>
          <a:p>
            <a:pPr marL="0" indent="0">
              <a:buNone/>
            </a:pPr>
            <a:r>
              <a:rPr lang="en-US" dirty="0"/>
              <a:t>		text: "button1"		</a:t>
            </a:r>
          </a:p>
          <a:p>
            <a:pPr marL="0" indent="0">
              <a:buNone/>
            </a:pPr>
            <a:r>
              <a:rPr lang="en-US" dirty="0"/>
              <a:t>		palette {</a:t>
            </a:r>
          </a:p>
          <a:p>
            <a:pPr marL="0" indent="0">
              <a:buNone/>
            </a:pPr>
            <a:r>
              <a:rPr lang="en-US" dirty="0"/>
              <a:t>        		button: "#00FF00"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buttonText</a:t>
            </a:r>
            <a:r>
              <a:rPr lang="en-US" dirty="0"/>
              <a:t>: "black"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216BF-6CCE-4FA1-9404-8C2C344453A6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THREE BUTTONS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C91EA3-E629-4476-9F4A-C60964A3B2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543781"/>
            <a:ext cx="3932463" cy="4368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56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26E4-471D-410A-96BF-43469CCD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toggle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0C1A5D-9391-4612-B627-50766D429823}"/>
              </a:ext>
            </a:extLst>
          </p:cNvPr>
          <p:cNvSpPr/>
          <p:nvPr/>
        </p:nvSpPr>
        <p:spPr>
          <a:xfrm>
            <a:off x="838200" y="1443956"/>
            <a:ext cx="77700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			id: button3</a:t>
            </a:r>
          </a:p>
          <a:p>
            <a:r>
              <a:rPr lang="en-US" dirty="0"/>
              <a:t>			x :120</a:t>
            </a:r>
          </a:p>
          <a:p>
            <a:r>
              <a:rPr lang="en-US" dirty="0"/>
              <a:t>			y :170</a:t>
            </a:r>
          </a:p>
          <a:p>
            <a:r>
              <a:rPr lang="en-US" dirty="0"/>
              <a:t>			width : 250</a:t>
            </a:r>
          </a:p>
          <a:p>
            <a:r>
              <a:rPr lang="en-US" dirty="0"/>
              <a:t>			text: "off"</a:t>
            </a:r>
          </a:p>
          <a:p>
            <a:r>
              <a:rPr lang="en-US" dirty="0"/>
              <a:t>			</a:t>
            </a:r>
            <a:r>
              <a:rPr lang="en-US" dirty="0" err="1"/>
              <a:t>font.pixelSize</a:t>
            </a:r>
            <a:r>
              <a:rPr lang="en-US" dirty="0"/>
              <a:t> : 20</a:t>
            </a:r>
          </a:p>
          <a:p>
            <a:r>
              <a:rPr lang="en-US" dirty="0"/>
              <a:t>	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if(button3.text == "on"){</a:t>
            </a:r>
          </a:p>
          <a:p>
            <a:r>
              <a:rPr lang="en-US" dirty="0"/>
              <a:t>				text = "off";</a:t>
            </a:r>
          </a:p>
          <a:p>
            <a:r>
              <a:rPr lang="en-US" dirty="0"/>
              <a:t>				button3_color.color = "#df1c39"	</a:t>
            </a:r>
          </a:p>
          <a:p>
            <a:r>
              <a:rPr lang="en-US" dirty="0"/>
              <a:t>			}else</a:t>
            </a:r>
          </a:p>
          <a:p>
            <a:r>
              <a:rPr lang="en-US" dirty="0"/>
              <a:t>				if(button3.text == "off"){</a:t>
            </a:r>
          </a:p>
          <a:p>
            <a:r>
              <a:rPr lang="en-US" dirty="0"/>
              <a:t>				text = "on";</a:t>
            </a:r>
          </a:p>
          <a:p>
            <a:r>
              <a:rPr lang="en-US" dirty="0"/>
              <a:t>				button3_color.color = "#04f8fa" </a:t>
            </a:r>
          </a:p>
          <a:p>
            <a:r>
              <a:rPr lang="en-US" dirty="0"/>
              <a:t>				}</a:t>
            </a:r>
          </a:p>
          <a:p>
            <a:r>
              <a:rPr lang="en-US" dirty="0"/>
              <a:t>		}		</a:t>
            </a:r>
          </a:p>
          <a:p>
            <a:r>
              <a:rPr lang="en-US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23266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9" y="844061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Software Dynamic Positioning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344E4-9A2E-48AB-8715-F84379B5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0" y="1314080"/>
            <a:ext cx="10044332" cy="5543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F25668-19BF-429E-BCE6-9D500835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066574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C9B9-462B-4D85-903B-42A41FB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picture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6FA7-DCBD-4EDB-A721-56214E79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Image{</a:t>
            </a:r>
          </a:p>
          <a:p>
            <a:pPr marL="0" indent="0">
              <a:buNone/>
            </a:pPr>
            <a:r>
              <a:rPr lang="en-US" dirty="0"/>
              <a:t>	x:50</a:t>
            </a:r>
          </a:p>
          <a:p>
            <a:pPr marL="0" indent="0">
              <a:buNone/>
            </a:pPr>
            <a:r>
              <a:rPr lang="en-US" dirty="0"/>
              <a:t>	y:0</a:t>
            </a:r>
          </a:p>
          <a:p>
            <a:pPr marL="0" indent="0">
              <a:buNone/>
            </a:pPr>
            <a:r>
              <a:rPr lang="en-US" dirty="0"/>
              <a:t>	width : 250</a:t>
            </a:r>
          </a:p>
          <a:p>
            <a:pPr marL="0" indent="0">
              <a:buNone/>
            </a:pPr>
            <a:r>
              <a:rPr lang="en-US" dirty="0"/>
              <a:t>	height : 250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source:"arduino.png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C50A-C1D0-40F1-8349-518EC00B1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13" y="1690688"/>
            <a:ext cx="4613230" cy="4979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7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62FF-D75D-496A-A278-73659DB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slider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3E76-5A68-4814-B0EA-B3E12727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Slider {</a:t>
            </a:r>
          </a:p>
          <a:p>
            <a:pPr marL="0" indent="0">
              <a:buNone/>
            </a:pPr>
            <a:r>
              <a:rPr lang="en-US" dirty="0"/>
              <a:t>		id: slider1</a:t>
            </a:r>
          </a:p>
          <a:p>
            <a:pPr marL="0" indent="0">
              <a:buNone/>
            </a:pPr>
            <a:r>
              <a:rPr lang="en-US" dirty="0"/>
              <a:t>		x:0</a:t>
            </a:r>
          </a:p>
          <a:p>
            <a:pPr marL="0" indent="0">
              <a:buNone/>
            </a:pPr>
            <a:r>
              <a:rPr lang="en-US" dirty="0"/>
              <a:t>		y:150</a:t>
            </a:r>
          </a:p>
          <a:p>
            <a:pPr marL="0" indent="0">
              <a:buNone/>
            </a:pPr>
            <a:r>
              <a:rPr lang="en-US" dirty="0"/>
              <a:t>		height: 20</a:t>
            </a:r>
          </a:p>
          <a:p>
            <a:pPr marL="0" indent="0">
              <a:buNone/>
            </a:pPr>
            <a:r>
              <a:rPr lang="en-US" dirty="0"/>
              <a:t>		width: 300</a:t>
            </a:r>
          </a:p>
          <a:p>
            <a:pPr marL="0" indent="0">
              <a:buNone/>
            </a:pPr>
            <a:r>
              <a:rPr lang="en-US" dirty="0"/>
              <a:t>		value: 0</a:t>
            </a:r>
          </a:p>
          <a:p>
            <a:pPr marL="0" indent="0">
              <a:buNone/>
            </a:pPr>
            <a:r>
              <a:rPr lang="en-US" dirty="0"/>
              <a:t>		from:10</a:t>
            </a:r>
          </a:p>
          <a:p>
            <a:pPr marL="0" indent="0">
              <a:buNone/>
            </a:pPr>
            <a:r>
              <a:rPr lang="en-US" dirty="0"/>
              <a:t>		to: 255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stepSize</a:t>
            </a:r>
            <a:r>
              <a:rPr lang="en-US" dirty="0"/>
              <a:t>: 5</a:t>
            </a:r>
          </a:p>
          <a:p>
            <a:pPr marL="0" indent="0">
              <a:buNone/>
            </a:pPr>
            <a:r>
              <a:rPr lang="en-US" dirty="0"/>
              <a:t>		orientation: </a:t>
            </a:r>
            <a:r>
              <a:rPr lang="en-US" dirty="0" err="1"/>
              <a:t>Qt.Horizontal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onValueChanged</a:t>
            </a:r>
            <a:r>
              <a:rPr lang="en-US" dirty="0"/>
              <a:t>: {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CC32CF0-FF91-46D6-A3B6-132384E81A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39" y="1878966"/>
            <a:ext cx="3958568" cy="4244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1D52-16BD-406B-83BE-DFBF6370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260D3-F5E3-4304-9DE6-4073C0A118F9}"/>
              </a:ext>
            </a:extLst>
          </p:cNvPr>
          <p:cNvSpPr/>
          <p:nvPr/>
        </p:nvSpPr>
        <p:spPr>
          <a:xfrm>
            <a:off x="164123" y="15026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Gauge {</a:t>
            </a:r>
          </a:p>
          <a:p>
            <a:r>
              <a:rPr lang="en-US" dirty="0"/>
              <a:t>		id : gauge2</a:t>
            </a:r>
          </a:p>
          <a:p>
            <a:r>
              <a:rPr lang="en-US" dirty="0"/>
              <a:t>		x: 300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value: 50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  <a:r>
              <a:rPr lang="en-US" dirty="0" err="1"/>
              <a:t>tickmarkStepSize</a:t>
            </a:r>
            <a:r>
              <a:rPr lang="en-US" dirty="0"/>
              <a:t>: 20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	</a:t>
            </a:r>
            <a:r>
              <a:rPr lang="en-US" dirty="0" err="1"/>
              <a:t>valueBar</a:t>
            </a:r>
            <a:r>
              <a:rPr lang="en-US" dirty="0"/>
              <a:t>: Rectangle {</a:t>
            </a:r>
          </a:p>
          <a:p>
            <a:r>
              <a:rPr lang="en-US" dirty="0"/>
              <a:t>				color: "#e85d08"</a:t>
            </a:r>
          </a:p>
          <a:p>
            <a:r>
              <a:rPr lang="en-US" dirty="0"/>
              <a:t>				</a:t>
            </a:r>
            <a:r>
              <a:rPr lang="en-US" dirty="0" err="1"/>
              <a:t>implicitWidth</a:t>
            </a:r>
            <a:r>
              <a:rPr lang="en-US" dirty="0"/>
              <a:t>: 16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04C7-C2D2-48ED-8E2C-B131D1D34A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854546" y="1799771"/>
            <a:ext cx="4225115" cy="4543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666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61A-133F-40D7-8230-8A48CE61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circular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91F4E-57F8-4946-BE24-E804014E6455}"/>
              </a:ext>
            </a:extLst>
          </p:cNvPr>
          <p:cNvSpPr/>
          <p:nvPr/>
        </p:nvSpPr>
        <p:spPr>
          <a:xfrm>
            <a:off x="838200" y="186804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CircularGauge</a:t>
            </a:r>
            <a:r>
              <a:rPr lang="en-US" dirty="0"/>
              <a:t> {</a:t>
            </a:r>
          </a:p>
          <a:p>
            <a:r>
              <a:rPr lang="en-US" dirty="0"/>
              <a:t>		id : gauge1</a:t>
            </a:r>
          </a:p>
          <a:p>
            <a:r>
              <a:rPr lang="en-US" dirty="0"/>
              <a:t>		x: 10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value: 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CircularGaugeStyle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  <a:r>
              <a:rPr lang="en-US" dirty="0" err="1"/>
              <a:t>labelStepSize</a:t>
            </a:r>
            <a:r>
              <a:rPr lang="en-US" dirty="0"/>
              <a:t>: 10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665E7-EE68-454F-ADA3-FF5D7EBB15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096000" y="1868049"/>
            <a:ext cx="4078514" cy="4386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608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6581-BE7E-45A4-BD59-CDCC5B35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grouping using 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A40BF-CCBB-471D-9F09-B268759961BB}"/>
              </a:ext>
            </a:extLst>
          </p:cNvPr>
          <p:cNvSpPr/>
          <p:nvPr/>
        </p:nvSpPr>
        <p:spPr>
          <a:xfrm>
            <a:off x="696687" y="230509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Rectangle{</a:t>
            </a:r>
          </a:p>
          <a:p>
            <a:r>
              <a:rPr lang="en-US" dirty="0"/>
              <a:t>	x: 200</a:t>
            </a:r>
          </a:p>
          <a:p>
            <a:r>
              <a:rPr lang="en-US" dirty="0"/>
              <a:t>	y:0</a:t>
            </a:r>
          </a:p>
          <a:p>
            <a:r>
              <a:rPr lang="en-US" dirty="0"/>
              <a:t>	width : 600</a:t>
            </a:r>
          </a:p>
          <a:p>
            <a:r>
              <a:rPr lang="en-US" dirty="0"/>
              <a:t>	height : 130</a:t>
            </a:r>
          </a:p>
          <a:p>
            <a:r>
              <a:rPr lang="en-US" dirty="0"/>
              <a:t>	color : "#122e55“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//insert your QML Component inside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BBBE1-6F2F-4F7F-B404-50878F56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14" y="1914821"/>
            <a:ext cx="3408136" cy="43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D334-6775-4F22-9C61-81E21DEA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808E9-4F53-4CA9-9449-BA68C83ED0A3}"/>
              </a:ext>
            </a:extLst>
          </p:cNvPr>
          <p:cNvSpPr/>
          <p:nvPr/>
        </p:nvSpPr>
        <p:spPr>
          <a:xfrm>
            <a:off x="0" y="1843326"/>
            <a:ext cx="63632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##############TOMBOL QML  KE PYTHON 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button1(self, message):</a:t>
            </a:r>
          </a:p>
          <a:p>
            <a:r>
              <a:rPr lang="en-US" dirty="0"/>
              <a:t>        print(message)</a:t>
            </a:r>
          </a:p>
          <a:p>
            <a:r>
              <a:rPr lang="en-US" dirty="0"/>
              <a:t>    ##########SLIDER QML KE PYTHON###################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</a:t>
            </a:r>
            <a:r>
              <a:rPr lang="en-US" dirty="0" err="1"/>
              <a:t>analog_output</a:t>
            </a:r>
            <a:r>
              <a:rPr lang="en-US" dirty="0"/>
              <a:t>(self, message):</a:t>
            </a:r>
          </a:p>
          <a:p>
            <a:r>
              <a:rPr lang="en-US" dirty="0"/>
              <a:t>        print(message)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D9FA0-9BAF-4B0D-B7DC-C9C603EC2255}"/>
              </a:ext>
            </a:extLst>
          </p:cNvPr>
          <p:cNvSpPr/>
          <p:nvPr/>
        </p:nvSpPr>
        <p:spPr>
          <a:xfrm>
            <a:off x="7289410" y="2787968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				backend.button1(“clicked")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8516F-451E-4B42-B3CA-789E2751EBFA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&lt;= QML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BA234-DFBC-4BAE-A725-CAFE967C38E3}"/>
              </a:ext>
            </a:extLst>
          </p:cNvPr>
          <p:cNvSpPr/>
          <p:nvPr/>
        </p:nvSpPr>
        <p:spPr>
          <a:xfrm>
            <a:off x="7289409" y="4900910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Slider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onValueChanged</a:t>
            </a:r>
            <a:r>
              <a:rPr lang="en-US" dirty="0"/>
              <a:t>:{</a:t>
            </a:r>
          </a:p>
          <a:p>
            <a:r>
              <a:rPr lang="en-US" dirty="0"/>
              <a:t>							backend.button1(“clicked")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9618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8188-859F-4FE5-8630-A993D0DC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5B499-C43D-46D5-B5EC-0175AE4106F7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=&gt; QML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E72FB-15FC-48A6-8374-205A192BED8A}"/>
              </a:ext>
            </a:extLst>
          </p:cNvPr>
          <p:cNvSpPr/>
          <p:nvPr/>
        </p:nvSpPr>
        <p:spPr>
          <a:xfrm>
            <a:off x="6451210" y="2693085"/>
            <a:ext cx="57407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Timer{</a:t>
            </a:r>
          </a:p>
          <a:p>
            <a:r>
              <a:rPr lang="en-US" dirty="0"/>
              <a:t>		</a:t>
            </a:r>
            <a:r>
              <a:rPr lang="en-US" dirty="0" err="1"/>
              <a:t>id:transferdata</a:t>
            </a:r>
            <a:endParaRPr lang="en-US" dirty="0"/>
          </a:p>
          <a:p>
            <a:r>
              <a:rPr lang="en-US" dirty="0"/>
              <a:t>		interval: 50</a:t>
            </a:r>
          </a:p>
          <a:p>
            <a:r>
              <a:rPr lang="en-US" dirty="0"/>
              <a:t>		repeat: true</a:t>
            </a:r>
          </a:p>
          <a:p>
            <a:r>
              <a:rPr lang="en-US" dirty="0"/>
              <a:t>		running: true</a:t>
            </a:r>
          </a:p>
          <a:p>
            <a:r>
              <a:rPr lang="en-US" dirty="0"/>
              <a:t>		</a:t>
            </a:r>
            <a:r>
              <a:rPr lang="en-US" dirty="0" err="1"/>
              <a:t>onTriggered</a:t>
            </a:r>
            <a:r>
              <a:rPr lang="en-US" dirty="0"/>
              <a:t>: {</a:t>
            </a:r>
          </a:p>
          <a:p>
            <a:r>
              <a:rPr lang="en-US" dirty="0"/>
              <a:t>		</a:t>
            </a:r>
            <a:r>
              <a:rPr lang="en-US" dirty="0" err="1"/>
              <a:t>pot_val.text</a:t>
            </a:r>
            <a:r>
              <a:rPr lang="en-US" dirty="0"/>
              <a:t> = </a:t>
            </a:r>
            <a:r>
              <a:rPr lang="en-US" dirty="0" err="1"/>
              <a:t>backend.get_analog</a:t>
            </a:r>
            <a:r>
              <a:rPr lang="en-US" dirty="0"/>
              <a:t>()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42608-495A-41FE-BE8E-D9FA3E008F5B}"/>
              </a:ext>
            </a:extLst>
          </p:cNvPr>
          <p:cNvSpPr/>
          <p:nvPr/>
        </p:nvSpPr>
        <p:spPr>
          <a:xfrm>
            <a:off x="355210" y="35240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##########KIRIM DATA ANALOG KE GAUGE##############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(result=float)</a:t>
            </a:r>
          </a:p>
          <a:p>
            <a:r>
              <a:rPr lang="en-US" dirty="0"/>
              <a:t>    def </a:t>
            </a:r>
            <a:r>
              <a:rPr lang="en-US" dirty="0" err="1"/>
              <a:t>get_analog</a:t>
            </a:r>
            <a:r>
              <a:rPr lang="en-US" dirty="0"/>
              <a:t>(self):  return analog</a:t>
            </a:r>
          </a:p>
        </p:txBody>
      </p:sp>
    </p:spTree>
    <p:extLst>
      <p:ext uri="{BB962C8B-B14F-4D97-AF65-F5344CB8AC3E}">
        <p14:creationId xmlns:p14="http://schemas.microsoft.com/office/powerpoint/2010/main" val="629500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Preparations :</a:t>
            </a:r>
          </a:p>
          <a:p>
            <a:pPr>
              <a:buFontTx/>
              <a:buChar char="-"/>
            </a:pPr>
            <a:r>
              <a:rPr lang="en-US" dirty="0"/>
              <a:t>Make sure the wiring was correct</a:t>
            </a:r>
          </a:p>
          <a:p>
            <a:pPr>
              <a:buFontTx/>
              <a:buChar char="-"/>
            </a:pPr>
            <a:r>
              <a:rPr lang="en-US" dirty="0"/>
              <a:t>Make sure the COM was detected, if not you must install CH340 driver</a:t>
            </a:r>
          </a:p>
          <a:p>
            <a:pPr marL="0" indent="0">
              <a:buNone/>
            </a:pPr>
            <a:r>
              <a:rPr lang="en-US" dirty="0"/>
              <a:t>- Upload “FIRMWARE.INO” to your Arduino</a:t>
            </a:r>
          </a:p>
          <a:p>
            <a:pPr marL="0" indent="0">
              <a:buNone/>
            </a:pPr>
            <a:r>
              <a:rPr lang="en-US" dirty="0"/>
              <a:t>- Test by using the my example code</a:t>
            </a:r>
          </a:p>
        </p:txBody>
      </p:sp>
    </p:spTree>
    <p:extLst>
      <p:ext uri="{BB962C8B-B14F-4D97-AF65-F5344CB8AC3E}">
        <p14:creationId xmlns:p14="http://schemas.microsoft.com/office/powerpoint/2010/main" val="1896874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C7493A-5F57-465F-AC5F-BBA03ED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68" y="2193203"/>
            <a:ext cx="7557332" cy="3964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BC03E-6D62-49EB-B655-88F62314D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310895" y="3043993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E34FEA1-73AE-4707-B3CE-E2B7B12B14C1}"/>
              </a:ext>
            </a:extLst>
          </p:cNvPr>
          <p:cNvSpPr/>
          <p:nvPr/>
        </p:nvSpPr>
        <p:spPr>
          <a:xfrm>
            <a:off x="3165231" y="3763913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D83F915-8D8C-42C2-88C1-1538D0E19A42}"/>
              </a:ext>
            </a:extLst>
          </p:cNvPr>
          <p:cNvSpPr/>
          <p:nvPr/>
        </p:nvSpPr>
        <p:spPr>
          <a:xfrm rot="10800000">
            <a:off x="3165231" y="4299977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59272-FCA0-4E6A-B7A5-50E7F3F8D59A}"/>
              </a:ext>
            </a:extLst>
          </p:cNvPr>
          <p:cNvSpPr txBox="1"/>
          <p:nvPr/>
        </p:nvSpPr>
        <p:spPr>
          <a:xfrm>
            <a:off x="3291840" y="3043993"/>
            <a:ext cx="10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: led on</a:t>
            </a:r>
          </a:p>
          <a:p>
            <a:r>
              <a:rPr lang="en-US" dirty="0"/>
              <a:t>L : led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EB475-5D78-42A7-B52D-1D5D36929E40}"/>
              </a:ext>
            </a:extLst>
          </p:cNvPr>
          <p:cNvSpPr txBox="1"/>
          <p:nvPr/>
        </p:nvSpPr>
        <p:spPr>
          <a:xfrm>
            <a:off x="3319975" y="483604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0-1023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1B875-8B47-4038-977E-8E5F9098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Basic serial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65806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0B70-2DD1-466A-847B-9BB3D3DE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serial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401D-A40B-4DCB-8C62-4CE5C86B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3" t="12905" r="11499" b="15675"/>
          <a:stretch/>
        </p:blipFill>
        <p:spPr>
          <a:xfrm>
            <a:off x="1749083" y="1597318"/>
            <a:ext cx="8693834" cy="48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3B37C-9051-48A4-B620-20853E5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6604"/>
            <a:ext cx="5541894" cy="3117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F0F2E-212A-488F-9524-DAA7918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90" y="4294965"/>
            <a:ext cx="4556505" cy="256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FA7A7-FB1E-4A24-AE5A-0D30FBBB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576" y="1216420"/>
            <a:ext cx="5073748" cy="2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1B40A-05CD-42E5-BB7D-4D839469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677" y="4330218"/>
            <a:ext cx="1893861" cy="2527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A5229-B6CB-4114-8679-752A0E138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1" y="4553057"/>
            <a:ext cx="3638843" cy="20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to Arduino</a:t>
            </a:r>
          </a:p>
          <a:p>
            <a:pPr marL="0" indent="0">
              <a:buNone/>
            </a:pPr>
            <a:r>
              <a:rPr lang="en-US" dirty="0"/>
              <a:t>* (</a:t>
            </a:r>
            <a:r>
              <a:rPr lang="en-US" dirty="0" err="1"/>
              <a:t>val</a:t>
            </a:r>
            <a:r>
              <a:rPr lang="en-US" dirty="0"/>
              <a:t> 1) | (</a:t>
            </a:r>
            <a:r>
              <a:rPr lang="en-US" dirty="0" err="1"/>
              <a:t>val</a:t>
            </a:r>
            <a:r>
              <a:rPr lang="en-US" dirty="0"/>
              <a:t> 2) | (</a:t>
            </a:r>
            <a:r>
              <a:rPr lang="en-US" dirty="0" err="1"/>
              <a:t>val</a:t>
            </a:r>
            <a:r>
              <a:rPr lang="en-US" dirty="0"/>
              <a:t> 3) | (</a:t>
            </a:r>
            <a:r>
              <a:rPr lang="en-US" dirty="0" err="1"/>
              <a:t>val</a:t>
            </a:r>
            <a:r>
              <a:rPr lang="en-US" dirty="0"/>
              <a:t> 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Arduino to Python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 1) : (</a:t>
            </a:r>
            <a:r>
              <a:rPr lang="en-US" dirty="0" err="1"/>
              <a:t>val</a:t>
            </a:r>
            <a:r>
              <a:rPr lang="en-US" dirty="0"/>
              <a:t> 2) : (</a:t>
            </a:r>
            <a:r>
              <a:rPr lang="en-US" dirty="0" err="1"/>
              <a:t>val</a:t>
            </a:r>
            <a:r>
              <a:rPr lang="en-US" dirty="0"/>
              <a:t> 3)</a:t>
            </a:r>
          </a:p>
        </p:txBody>
      </p:sp>
    </p:spTree>
    <p:extLst>
      <p:ext uri="{BB962C8B-B14F-4D97-AF65-F5344CB8AC3E}">
        <p14:creationId xmlns:p14="http://schemas.microsoft.com/office/powerpoint/2010/main" val="3886926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FFA78-78A0-4AB1-AF4C-BC39B918AC15}"/>
              </a:ext>
            </a:extLst>
          </p:cNvPr>
          <p:cNvSpPr/>
          <p:nvPr/>
        </p:nvSpPr>
        <p:spPr>
          <a:xfrm>
            <a:off x="417342" y="86916"/>
            <a:ext cx="523787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def </a:t>
            </a:r>
            <a:r>
              <a:rPr lang="en-US" sz="1500" dirty="0" err="1"/>
              <a:t>serial_read</a:t>
            </a:r>
            <a:r>
              <a:rPr lang="en-US" sz="1500" dirty="0"/>
              <a:t>(num):</a:t>
            </a:r>
          </a:p>
          <a:p>
            <a:r>
              <a:rPr lang="en-US" sz="1500" dirty="0"/>
              <a:t>    global </a:t>
            </a:r>
            <a:r>
              <a:rPr lang="en-US" sz="1500" dirty="0" err="1"/>
              <a:t>ser_bytes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decoded_bytes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global analog</a:t>
            </a:r>
          </a:p>
          <a:p>
            <a:r>
              <a:rPr lang="en-US" sz="1500" dirty="0"/>
              <a:t>    global data</a:t>
            </a:r>
          </a:p>
          <a:p>
            <a:r>
              <a:rPr lang="en-US" sz="1500" dirty="0"/>
              <a:t>    global input1_color</a:t>
            </a:r>
          </a:p>
          <a:p>
            <a:r>
              <a:rPr lang="en-US" sz="1500" dirty="0"/>
              <a:t>    global input2_color  </a:t>
            </a:r>
          </a:p>
          <a:p>
            <a:r>
              <a:rPr lang="en-US" sz="1500" dirty="0"/>
              <a:t>    while True:</a:t>
            </a:r>
          </a:p>
          <a:p>
            <a:r>
              <a:rPr lang="en-US" sz="1500" dirty="0"/>
              <a:t>        try: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ser_bytes</a:t>
            </a:r>
            <a:r>
              <a:rPr lang="en-US" sz="1500" dirty="0"/>
              <a:t> = </a:t>
            </a:r>
            <a:r>
              <a:rPr lang="en-US" sz="1500" dirty="0" err="1"/>
              <a:t>ser.readline</a:t>
            </a:r>
            <a:r>
              <a:rPr lang="en-US" sz="1500" dirty="0"/>
              <a:t>()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(</a:t>
            </a:r>
            <a:r>
              <a:rPr lang="en-US" sz="1500" dirty="0" err="1"/>
              <a:t>ser_bytes.decode</a:t>
            </a:r>
            <a:r>
              <a:rPr lang="en-US" sz="1500" dirty="0"/>
              <a:t>('utf-8')[:-2])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    #print(</a:t>
            </a:r>
            <a:r>
              <a:rPr lang="en-US" sz="1500" dirty="0" err="1"/>
              <a:t>serial_data</a:t>
            </a:r>
            <a:r>
              <a:rPr lang="en-US" sz="1500" dirty="0"/>
              <a:t>)           </a:t>
            </a:r>
          </a:p>
          <a:p>
            <a:r>
              <a:rPr lang="en-US" sz="1500" dirty="0"/>
              <a:t>        except: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data = </a:t>
            </a:r>
            <a:r>
              <a:rPr lang="en-US" sz="1500" dirty="0" err="1"/>
              <a:t>serial_data.split</a:t>
            </a:r>
            <a:r>
              <a:rPr lang="en-US" sz="1500" dirty="0"/>
              <a:t>(":")</a:t>
            </a:r>
          </a:p>
          <a:p>
            <a:r>
              <a:rPr lang="en-US" sz="1500" dirty="0"/>
              <a:t>        analog = int(data[0])</a:t>
            </a:r>
          </a:p>
          <a:p>
            <a:r>
              <a:rPr lang="en-US" sz="1500" dirty="0"/>
              <a:t>        if (data[1] == "0"):</a:t>
            </a:r>
          </a:p>
          <a:p>
            <a:r>
              <a:rPr lang="en-US" sz="1500" dirty="0"/>
              <a:t>            input1_color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input1_color = "#04f8fa"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if (data[2] == "0"):</a:t>
            </a:r>
          </a:p>
          <a:p>
            <a:r>
              <a:rPr lang="en-US" sz="1500" dirty="0"/>
              <a:t>            input2_color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input2_color = "#04f8fa"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77DB7-40F5-4BA4-934D-C26F72CA31F7}"/>
              </a:ext>
            </a:extLst>
          </p:cNvPr>
          <p:cNvSpPr/>
          <p:nvPr/>
        </p:nvSpPr>
        <p:spPr>
          <a:xfrm>
            <a:off x="8309322" y="1324767"/>
            <a:ext cx="39999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 - </a:t>
            </a:r>
            <a:r>
              <a:rPr lang="en-US" dirty="0" err="1"/>
              <a:t>prev_time_send</a:t>
            </a:r>
            <a:r>
              <a:rPr lang="en-US" dirty="0"/>
              <a:t>;</a:t>
            </a:r>
          </a:p>
          <a:p>
            <a:r>
              <a:rPr lang="en-US" dirty="0"/>
              <a:t>  if (</a:t>
            </a:r>
            <a:r>
              <a:rPr lang="en-US" dirty="0" err="1"/>
              <a:t>time_send</a:t>
            </a:r>
            <a:r>
              <a:rPr lang="en-US" dirty="0"/>
              <a:t> &gt; 500){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analogRead</a:t>
            </a:r>
            <a:r>
              <a:rPr lang="en-US" dirty="0"/>
              <a:t>(pot));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(button1));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(button2));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  </a:t>
            </a:r>
            <a:r>
              <a:rPr lang="en-US" dirty="0" err="1"/>
              <a:t>Serial.println</a:t>
            </a:r>
            <a:r>
              <a:rPr lang="en-US" dirty="0"/>
              <a:t>("");</a:t>
            </a:r>
          </a:p>
          <a:p>
            <a:r>
              <a:rPr lang="en-US" dirty="0"/>
              <a:t>    </a:t>
            </a:r>
            <a:r>
              <a:rPr lang="en-US" dirty="0" err="1"/>
              <a:t>prev_time_send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127D93-1FAE-4152-ADAF-9AB3F18F4CDD}"/>
              </a:ext>
            </a:extLst>
          </p:cNvPr>
          <p:cNvSpPr/>
          <p:nvPr/>
        </p:nvSpPr>
        <p:spPr>
          <a:xfrm rot="10800000">
            <a:off x="5655212" y="3080825"/>
            <a:ext cx="1688123" cy="815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0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3563A6-6B96-4CA3-989E-77F2DEF9A6AB}"/>
              </a:ext>
            </a:extLst>
          </p:cNvPr>
          <p:cNvSpPr/>
          <p:nvPr/>
        </p:nvSpPr>
        <p:spPr>
          <a:xfrm>
            <a:off x="0" y="0"/>
            <a:ext cx="538792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def </a:t>
            </a:r>
            <a:r>
              <a:rPr lang="en-US" sz="1600" dirty="0" err="1"/>
              <a:t>serial_write</a:t>
            </a:r>
            <a:r>
              <a:rPr lang="en-US" sz="1600" dirty="0"/>
              <a:t>(num):</a:t>
            </a:r>
          </a:p>
          <a:p>
            <a:r>
              <a:rPr lang="en-US" sz="1600" dirty="0"/>
              <a:t>    global </a:t>
            </a:r>
            <a:r>
              <a:rPr lang="en-US" sz="1600" dirty="0" err="1"/>
              <a:t>transmit_time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data_send</a:t>
            </a:r>
            <a:endParaRPr lang="en-US" sz="1600" dirty="0"/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while True: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transmit_time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 -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data_send</a:t>
            </a:r>
            <a:r>
              <a:rPr lang="en-US" sz="1600" dirty="0"/>
              <a:t> = (str("*") + str(button1_status) + str("|")</a:t>
            </a:r>
          </a:p>
          <a:p>
            <a:r>
              <a:rPr lang="en-US" sz="1600" dirty="0"/>
              <a:t>        + str(button2_status) + str("|")</a:t>
            </a:r>
          </a:p>
          <a:p>
            <a:r>
              <a:rPr lang="en-US" sz="1600" dirty="0"/>
              <a:t>        + str(button3_status) + str("|")</a:t>
            </a:r>
          </a:p>
          <a:p>
            <a:r>
              <a:rPr lang="en-US" sz="1600" dirty="0"/>
              <a:t>        + str(</a:t>
            </a:r>
            <a:r>
              <a:rPr lang="en-US" sz="1600" dirty="0" err="1"/>
              <a:t>analog_output</a:t>
            </a:r>
            <a:r>
              <a:rPr lang="en-US" sz="1600" dirty="0"/>
              <a:t>) +str("|")</a:t>
            </a:r>
          </a:p>
          <a:p>
            <a:r>
              <a:rPr lang="en-US" sz="1600" dirty="0"/>
              <a:t>        </a:t>
            </a:r>
          </a:p>
          <a:p>
            <a:r>
              <a:rPr lang="en-US" sz="1600" dirty="0"/>
              <a:t>        )</a:t>
            </a:r>
          </a:p>
          <a:p>
            <a:r>
              <a:rPr lang="en-US" sz="1600" dirty="0"/>
              <a:t>        if (</a:t>
            </a:r>
            <a:r>
              <a:rPr lang="en-US" sz="1600" dirty="0" err="1"/>
              <a:t>transmit_time</a:t>
            </a:r>
            <a:r>
              <a:rPr lang="en-US" sz="1600" dirty="0"/>
              <a:t> &gt; 0.5):</a:t>
            </a:r>
          </a:p>
          <a:p>
            <a:r>
              <a:rPr lang="en-US" sz="1600" dirty="0"/>
              <a:t>            print(</a:t>
            </a:r>
            <a:r>
              <a:rPr lang="en-US" sz="1600" dirty="0" err="1"/>
              <a:t>data_send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ser.write</a:t>
            </a:r>
            <a:r>
              <a:rPr lang="en-US" sz="1600" dirty="0"/>
              <a:t>(</a:t>
            </a:r>
            <a:r>
              <a:rPr lang="en-US" sz="1600" dirty="0" err="1"/>
              <a:t>data_send.encode</a:t>
            </a:r>
            <a:r>
              <a:rPr lang="en-US" sz="1600" dirty="0"/>
              <a:t>())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transmit_time_prev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FE766-DB9A-466B-BDDC-F958B54D1583}"/>
              </a:ext>
            </a:extLst>
          </p:cNvPr>
          <p:cNvSpPr/>
          <p:nvPr/>
        </p:nvSpPr>
        <p:spPr>
          <a:xfrm>
            <a:off x="7427742" y="0"/>
            <a:ext cx="476425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while (</a:t>
            </a:r>
            <a:r>
              <a:rPr lang="en-US" sz="1600" dirty="0" err="1"/>
              <a:t>Serial.available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delay(10);</a:t>
            </a:r>
          </a:p>
          <a:p>
            <a:r>
              <a:rPr lang="en-US" sz="1600" dirty="0"/>
              <a:t>    c = </a:t>
            </a:r>
            <a:r>
              <a:rPr lang="en-US" sz="1600" dirty="0" err="1"/>
              <a:t>Serial.read</a:t>
            </a:r>
            <a:r>
              <a:rPr lang="en-US" sz="1600" dirty="0"/>
              <a:t>();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 += c;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data_buffer</a:t>
            </a:r>
            <a:r>
              <a:rPr lang="en-US" sz="1600" dirty="0"/>
              <a:t> = </a:t>
            </a:r>
            <a:r>
              <a:rPr lang="en-US" sz="1600" dirty="0" err="1"/>
              <a:t>myString</a:t>
            </a:r>
            <a:r>
              <a:rPr lang="en-US" sz="1600" dirty="0"/>
              <a:t>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if (</a:t>
            </a:r>
            <a:r>
              <a:rPr lang="en-US" sz="1600" dirty="0" err="1"/>
              <a:t>myString.length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Index1 = </a:t>
            </a:r>
            <a:r>
              <a:rPr lang="en-US" sz="1600" dirty="0" err="1"/>
              <a:t>myString.indexOf</a:t>
            </a:r>
            <a:r>
              <a:rPr lang="en-US" sz="1600" dirty="0"/>
              <a:t>('*');</a:t>
            </a:r>
          </a:p>
          <a:p>
            <a:r>
              <a:rPr lang="en-US" sz="1600" dirty="0"/>
              <a:t>    Index2 = </a:t>
            </a:r>
            <a:r>
              <a:rPr lang="en-US" sz="1600" dirty="0" err="1"/>
              <a:t>myString.indexOf</a:t>
            </a:r>
            <a:r>
              <a:rPr lang="en-US" sz="1600" dirty="0"/>
              <a:t>('|', Index1+1);</a:t>
            </a:r>
          </a:p>
          <a:p>
            <a:r>
              <a:rPr lang="en-US" sz="1600" dirty="0"/>
              <a:t>    Index3 = </a:t>
            </a:r>
            <a:r>
              <a:rPr lang="en-US" sz="1600" dirty="0" err="1"/>
              <a:t>myString.indexOf</a:t>
            </a:r>
            <a:r>
              <a:rPr lang="en-US" sz="1600" dirty="0"/>
              <a:t>('|', Index2+1);</a:t>
            </a:r>
          </a:p>
          <a:p>
            <a:r>
              <a:rPr lang="en-US" sz="1600" dirty="0"/>
              <a:t>    Index4 = </a:t>
            </a:r>
            <a:r>
              <a:rPr lang="en-US" sz="1600" dirty="0" err="1"/>
              <a:t>myString.indexOf</a:t>
            </a:r>
            <a:r>
              <a:rPr lang="en-US" sz="1600" dirty="0"/>
              <a:t>('|', Index3+1);</a:t>
            </a:r>
          </a:p>
          <a:p>
            <a:r>
              <a:rPr lang="en-US" sz="1600" dirty="0"/>
              <a:t>    Index5 = </a:t>
            </a:r>
            <a:r>
              <a:rPr lang="en-US" sz="1600" dirty="0" err="1"/>
              <a:t>myString.indexOf</a:t>
            </a:r>
            <a:r>
              <a:rPr lang="en-US" sz="1600" dirty="0"/>
              <a:t>('|', Index4+1);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secondValue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(Index1+1, Index2);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thirdValue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(Index2+1, Index3);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fourthValue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(Index3+1, Index4);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firstValue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(Index4+1, Index5);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="";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led1_status = </a:t>
            </a:r>
            <a:r>
              <a:rPr lang="en-US" sz="1600" dirty="0" err="1"/>
              <a:t>fourthValue.toInt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led2_status = </a:t>
            </a:r>
            <a:r>
              <a:rPr lang="en-US" sz="1600" dirty="0" err="1"/>
              <a:t>thirdValue.toInt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led3_status = </a:t>
            </a:r>
            <a:r>
              <a:rPr lang="en-US" sz="1600" dirty="0" err="1"/>
              <a:t>secondValue.toInt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led_pwm_val</a:t>
            </a:r>
            <a:r>
              <a:rPr lang="en-US" sz="1600" dirty="0"/>
              <a:t> = </a:t>
            </a:r>
            <a:r>
              <a:rPr lang="en-US" sz="1600" dirty="0" err="1"/>
              <a:t>firstValue.toInt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(led1, led1_status);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(led2, led2_status);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(led3, led3_status);</a:t>
            </a:r>
          </a:p>
          <a:p>
            <a:r>
              <a:rPr lang="en-US" sz="1600" dirty="0" err="1"/>
              <a:t>analogWrite</a:t>
            </a:r>
            <a:r>
              <a:rPr lang="en-US" sz="1600" dirty="0"/>
              <a:t>(</a:t>
            </a:r>
            <a:r>
              <a:rPr lang="en-US" sz="1600" dirty="0" err="1"/>
              <a:t>led_pwm</a:t>
            </a:r>
            <a:r>
              <a:rPr lang="en-US" sz="1600" dirty="0"/>
              <a:t>, </a:t>
            </a:r>
            <a:r>
              <a:rPr lang="en-US" sz="1600" dirty="0" err="1"/>
              <a:t>led_pwm_val</a:t>
            </a:r>
            <a:r>
              <a:rPr lang="en-US" sz="1600" dirty="0"/>
              <a:t>);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D8E4BC-68F2-409A-82B2-65680CA7888B}"/>
              </a:ext>
            </a:extLst>
          </p:cNvPr>
          <p:cNvSpPr/>
          <p:nvPr/>
        </p:nvSpPr>
        <p:spPr>
          <a:xfrm>
            <a:off x="5275385" y="2433711"/>
            <a:ext cx="1786597" cy="88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9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C6C6-2396-44D7-B8A7-53A9F42A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see the result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65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65E-B7E4-4731-B1FB-95451E40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your participation, I hope this means more for all of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1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D56F-8629-4979-99CF-14E95228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95B26-A9BC-4321-A473-8C3AD7E17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BCD65-D35B-4D89-8A64-CE6829CC8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234" r="18929" b="8339"/>
          <a:stretch/>
        </p:blipFill>
        <p:spPr>
          <a:xfrm>
            <a:off x="986973" y="210352"/>
            <a:ext cx="10515600" cy="66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01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EA41-EE28-4618-B66A-259CAD59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5776686"/>
            <a:ext cx="10515600" cy="10813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2140856" y="0"/>
            <a:ext cx="7910287" cy="50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842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Software Cable Management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3A631-8EB8-46CA-881A-97075980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3"/>
          <a:stretch/>
        </p:blipFill>
        <p:spPr>
          <a:xfrm>
            <a:off x="0" y="1356851"/>
            <a:ext cx="10255348" cy="54087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BF45B4-8865-4C11-B055-BA89A627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68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130690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A8ED-048A-4A34-A92A-2971F179D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6480"/>
            <a:ext cx="10515600" cy="5096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Software Survey 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laut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3E059-6C79-4637-BEBA-17B1E9FA5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1" r="5500" b="8287"/>
          <a:stretch/>
        </p:blipFill>
        <p:spPr>
          <a:xfrm>
            <a:off x="0" y="1560672"/>
            <a:ext cx="9256542" cy="48260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96D2B4-CAAB-423D-87CC-49AA0F0D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37520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8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Software </a:t>
            </a:r>
            <a:r>
              <a:rPr lang="en-US" dirty="0" err="1"/>
              <a:t>kendali</a:t>
            </a:r>
            <a:r>
              <a:rPr lang="en-US" dirty="0"/>
              <a:t> Underwater ROV</a:t>
            </a:r>
          </a:p>
        </p:txBody>
      </p:sp>
      <p:pic>
        <p:nvPicPr>
          <p:cNvPr id="2050" name="Picture 2" descr="Mungkin gambar dalam ruangan">
            <a:extLst>
              <a:ext uri="{FF2B5EF4-FFF2-40B4-BE49-F238E27FC236}">
                <a16:creationId xmlns:a16="http://schemas.microsoft.com/office/drawing/2014/main" id="{47C91EA7-D265-4880-84FD-EB534E27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F51638-B36F-4B74-B54D-E4552DF2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213041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DFB0-5A05-4B54-9F96-4BFB2FF5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FE863-F479-471D-9EF7-5A7AE4F8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8" y="1811734"/>
            <a:ext cx="2838524" cy="50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5B1A-F85A-488D-A82A-643A41D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173"/>
            <a:ext cx="10515600" cy="987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ICU Ventilator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969FF-6A98-4221-890B-3D98743A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71"/>
            <a:ext cx="9397218" cy="5283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7C18DF-D7F5-431D-BE8E-F51F5A076B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5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1432</Words>
  <Application>Microsoft Office PowerPoint</Application>
  <PresentationFormat>Widescreen</PresentationFormat>
  <Paragraphs>377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 Unicode MS</vt:lpstr>
      <vt:lpstr>Arial</vt:lpstr>
      <vt:lpstr>Calibri</vt:lpstr>
      <vt:lpstr>Calibri Light</vt:lpstr>
      <vt:lpstr>Office Theme</vt:lpstr>
      <vt:lpstr>Python QML Arduino GUI Practical Training Handout</vt:lpstr>
      <vt:lpstr>About me</vt:lpstr>
      <vt:lpstr>My experiences using python QML</vt:lpstr>
      <vt:lpstr>PowerPoint Presentation</vt:lpstr>
      <vt:lpstr>My experiences using python QML</vt:lpstr>
      <vt:lpstr>My experiences using python QML</vt:lpstr>
      <vt:lpstr>My experiences using python QML</vt:lpstr>
      <vt:lpstr>PowerPoint Presentation</vt:lpstr>
      <vt:lpstr>PowerPoint Presentation</vt:lpstr>
      <vt:lpstr>My experiences using python QML</vt:lpstr>
      <vt:lpstr>PowerPoint Presentation</vt:lpstr>
      <vt:lpstr>What is GUI ?</vt:lpstr>
      <vt:lpstr>GUI vs CLI</vt:lpstr>
      <vt:lpstr>Python GUI</vt:lpstr>
      <vt:lpstr>Today Workshop Project with PyQt5</vt:lpstr>
      <vt:lpstr>PowerPoint Presentation</vt:lpstr>
      <vt:lpstr>timeline</vt:lpstr>
      <vt:lpstr>Preparation</vt:lpstr>
      <vt:lpstr>Hardware Wiring</vt:lpstr>
      <vt:lpstr>RUN EXAMPLE CODE FIRST TO MAKE SURE PREPARATION DONE PERFECTLY </vt:lpstr>
      <vt:lpstr>HOW PyQt5 WORK</vt:lpstr>
      <vt:lpstr>Create new folder</vt:lpstr>
      <vt:lpstr>Python base code</vt:lpstr>
      <vt:lpstr>Qml base code</vt:lpstr>
      <vt:lpstr>Experiment </vt:lpstr>
      <vt:lpstr>Little tricks =&gt; color pallete</vt:lpstr>
      <vt:lpstr>Add some text on your window </vt:lpstr>
      <vt:lpstr>Add some buttons on your window</vt:lpstr>
      <vt:lpstr>Little tricks =&gt; toggle button</vt:lpstr>
      <vt:lpstr>Add some picture on your window</vt:lpstr>
      <vt:lpstr>Add slider on your window</vt:lpstr>
      <vt:lpstr>Add gauge on your window</vt:lpstr>
      <vt:lpstr>Add circular gauge on your window</vt:lpstr>
      <vt:lpstr>Little tricks =&gt; grouping using Rectangle</vt:lpstr>
      <vt:lpstr>Integrate python with qml</vt:lpstr>
      <vt:lpstr>Integrate python with qml</vt:lpstr>
      <vt:lpstr>Python to Arduino Data Parsing</vt:lpstr>
      <vt:lpstr>Basic serial communication</vt:lpstr>
      <vt:lpstr>Basic serial communication</vt:lpstr>
      <vt:lpstr>Python to Arduino Data Parsing</vt:lpstr>
      <vt:lpstr>PowerPoint Presentation</vt:lpstr>
      <vt:lpstr>PowerPoint Presentation</vt:lpstr>
      <vt:lpstr>Let’s see the result </vt:lpstr>
      <vt:lpstr>Thanks for your participation, I hope this means more for all of you </vt:lpstr>
      <vt:lpstr>PowerPoint Presentation</vt:lpstr>
      <vt:lpstr>My Instagram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QML Arduino GUI</dc:title>
  <dc:creator>User</dc:creator>
  <cp:lastModifiedBy>User</cp:lastModifiedBy>
  <cp:revision>119</cp:revision>
  <dcterms:created xsi:type="dcterms:W3CDTF">2022-07-30T08:14:09Z</dcterms:created>
  <dcterms:modified xsi:type="dcterms:W3CDTF">2022-08-06T05:31:00Z</dcterms:modified>
</cp:coreProperties>
</file>